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sldIdLst>
    <p:sldId id="257" r:id="rId2"/>
    <p:sldId id="258" r:id="rId3"/>
  </p:sldIdLst>
  <p:sldSz cx="12192000" cy="6858000"/>
  <p:notesSz cx="2954338" cy="43195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7DBF632-10DA-A18D-8621-53196AF5AE99}"/>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3F0D85DA-3EF5-7D91-19B0-CBBA28795D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AC466133-4383-CDE8-BBCE-F62362BB772F}"/>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5" name="Označba mesta noge 4">
            <a:extLst>
              <a:ext uri="{FF2B5EF4-FFF2-40B4-BE49-F238E27FC236}">
                <a16:creationId xmlns:a16="http://schemas.microsoft.com/office/drawing/2014/main" id="{D74AE1D0-CBE9-CF41-2AFF-16E5AA507AF3}"/>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F7CEAC3-66CC-DE24-CBF9-564FFF9DB8B8}"/>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377550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D66FD10-6706-3CDA-615E-9C34A4A7F829}"/>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7EE751B3-BE94-78D4-69B0-BB637F22D039}"/>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D1AF248-0D05-826A-BBF1-71702D453F36}"/>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5" name="Označba mesta noge 4">
            <a:extLst>
              <a:ext uri="{FF2B5EF4-FFF2-40B4-BE49-F238E27FC236}">
                <a16:creationId xmlns:a16="http://schemas.microsoft.com/office/drawing/2014/main" id="{4EB8DABB-117F-A267-3074-F410272AA2F4}"/>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3E3FDC7-BA1D-5DFD-689C-46BAB28770AB}"/>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3536046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C6BAC3E9-B569-B242-1AAA-8A26DC09F511}"/>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8DBC8A78-1BA7-AC4D-551A-F41752A542F8}"/>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076B966-DF66-13DF-1C93-205CCFCF17E8}"/>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5" name="Označba mesta noge 4">
            <a:extLst>
              <a:ext uri="{FF2B5EF4-FFF2-40B4-BE49-F238E27FC236}">
                <a16:creationId xmlns:a16="http://schemas.microsoft.com/office/drawing/2014/main" id="{6D9D5929-D7E1-1F40-ED46-DEBED9DFE15C}"/>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A71EEC3-6006-8F16-5A0D-9C786A87ED83}"/>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206117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1EC2F30-C061-6D21-81A8-876CB8150266}"/>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917665B9-FCEC-8A27-8F87-5988EB340D1E}"/>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E45E791-3A6B-331A-181A-1913C8698498}"/>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5" name="Označba mesta noge 4">
            <a:extLst>
              <a:ext uri="{FF2B5EF4-FFF2-40B4-BE49-F238E27FC236}">
                <a16:creationId xmlns:a16="http://schemas.microsoft.com/office/drawing/2014/main" id="{8F44FDC1-4AE7-CE1B-0988-1871C42A9A01}"/>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D271EBCC-AF51-599E-C4D2-A274FE421533}"/>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1093436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41ABE4-FBC2-A3E8-3B94-EDFF861CE296}"/>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1A2D1FD1-80EB-AA63-9148-F6822D8253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4479042E-7312-6976-BC67-1A0ED72AADED}"/>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5" name="Označba mesta noge 4">
            <a:extLst>
              <a:ext uri="{FF2B5EF4-FFF2-40B4-BE49-F238E27FC236}">
                <a16:creationId xmlns:a16="http://schemas.microsoft.com/office/drawing/2014/main" id="{7D2634B1-D381-B3D4-153B-77FA2B11BAE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B40C4D51-6129-25A4-F93D-8E8C025D0F5B}"/>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146727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CFD145D-4D1B-A32C-0077-41F48BB8640D}"/>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E9E256E5-B253-C7DA-50EE-C3027B9F19CA}"/>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D58724D6-FF87-2EF3-9324-160569BC4FFC}"/>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C8A6B384-6D50-C97B-3EB9-D4D12732FDC8}"/>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6" name="Označba mesta noge 5">
            <a:extLst>
              <a:ext uri="{FF2B5EF4-FFF2-40B4-BE49-F238E27FC236}">
                <a16:creationId xmlns:a16="http://schemas.microsoft.com/office/drawing/2014/main" id="{18EE2E72-8D8F-F34F-DFC6-45B5882DCDF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058AD623-8203-60B7-8D87-C356820B9851}"/>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1739597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18A133-79AA-73A6-5087-B25082CFF9C7}"/>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4FBFAA61-AE8F-EF51-53D3-D6487054AB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99165C8D-A9EB-04F9-EFB0-3DEF8C036914}"/>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39A5D64C-F293-4DA2-ED1B-710C108B40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1D3D614D-2DD5-7476-5B9F-95FA24EB9F6C}"/>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DEC1DB8D-19C8-19DA-1523-442436175180}"/>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8" name="Označba mesta noge 7">
            <a:extLst>
              <a:ext uri="{FF2B5EF4-FFF2-40B4-BE49-F238E27FC236}">
                <a16:creationId xmlns:a16="http://schemas.microsoft.com/office/drawing/2014/main" id="{520C6178-123B-3D34-6B0D-9B93903F43D1}"/>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CC77DCB0-C53E-8A5A-4311-543BFF2B1907}"/>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2423574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2BDFCF7-185F-7C1D-5164-C6186CC8CD95}"/>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77D95E0B-8125-D6EC-87AE-F4A6E1FE9BAC}"/>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4" name="Označba mesta noge 3">
            <a:extLst>
              <a:ext uri="{FF2B5EF4-FFF2-40B4-BE49-F238E27FC236}">
                <a16:creationId xmlns:a16="http://schemas.microsoft.com/office/drawing/2014/main" id="{76D791DD-4F80-9482-C0D0-7233F23D15D7}"/>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DC443F2B-F8FB-4DB9-B856-43E5530824D1}"/>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362270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7831C4CD-B871-4C0E-E4A1-BB3372D5D826}"/>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3" name="Označba mesta noge 2">
            <a:extLst>
              <a:ext uri="{FF2B5EF4-FFF2-40B4-BE49-F238E27FC236}">
                <a16:creationId xmlns:a16="http://schemas.microsoft.com/office/drawing/2014/main" id="{78842563-7651-E88E-7D2C-C7923806189C}"/>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E82B8B9E-CE81-D316-5D4B-5B04234C4660}"/>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222241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8D42FFD-9D68-E418-09B2-6E2D772E9B16}"/>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3F360EF1-1220-412A-2FDF-4185F8BE0D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9629132C-BE6B-46A2-B782-8D75DB888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772DAAB4-7DC6-5AEF-17B6-3743C231EF18}"/>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6" name="Označba mesta noge 5">
            <a:extLst>
              <a:ext uri="{FF2B5EF4-FFF2-40B4-BE49-F238E27FC236}">
                <a16:creationId xmlns:a16="http://schemas.microsoft.com/office/drawing/2014/main" id="{58F04389-FA6E-9277-A6A2-C353DE5A0776}"/>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808C1EF6-1749-99FF-024D-55F108A147A0}"/>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3005602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792E875-2917-5845-21FF-23FC3B4D6A49}"/>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96EF4D82-70D2-2FF8-2E81-B5AB01CD54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1BFD70B6-5F8E-B725-D483-3F84896053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0313B5AD-06D4-4035-1F0C-95093B693A3E}"/>
              </a:ext>
            </a:extLst>
          </p:cNvPr>
          <p:cNvSpPr>
            <a:spLocks noGrp="1"/>
          </p:cNvSpPr>
          <p:nvPr>
            <p:ph type="dt" sz="half" idx="10"/>
          </p:nvPr>
        </p:nvSpPr>
        <p:spPr/>
        <p:txBody>
          <a:bodyPr/>
          <a:lstStyle/>
          <a:p>
            <a:fld id="{047851D7-7EBA-40E5-A917-202544E389B7}" type="datetimeFigureOut">
              <a:rPr lang="sl-SI" smtClean="0"/>
              <a:t>6. 10. 2025</a:t>
            </a:fld>
            <a:endParaRPr lang="sl-SI"/>
          </a:p>
        </p:txBody>
      </p:sp>
      <p:sp>
        <p:nvSpPr>
          <p:cNvPr id="6" name="Označba mesta noge 5">
            <a:extLst>
              <a:ext uri="{FF2B5EF4-FFF2-40B4-BE49-F238E27FC236}">
                <a16:creationId xmlns:a16="http://schemas.microsoft.com/office/drawing/2014/main" id="{22FB725D-F775-8941-807B-8FDA4EE14601}"/>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A341FF0E-9D86-72F1-C304-E15312FF6859}"/>
              </a:ext>
            </a:extLst>
          </p:cNvPr>
          <p:cNvSpPr>
            <a:spLocks noGrp="1"/>
          </p:cNvSpPr>
          <p:nvPr>
            <p:ph type="sldNum" sz="quarter" idx="12"/>
          </p:nvPr>
        </p:nvSpPr>
        <p:spPr/>
        <p:txBody>
          <a:bodyPr/>
          <a:lstStyle/>
          <a:p>
            <a:fld id="{16481D68-21BE-43F9-8B05-63EF295169BD}" type="slidenum">
              <a:rPr lang="sl-SI" smtClean="0"/>
              <a:t>‹#›</a:t>
            </a:fld>
            <a:endParaRPr lang="sl-SI"/>
          </a:p>
        </p:txBody>
      </p:sp>
    </p:spTree>
    <p:extLst>
      <p:ext uri="{BB962C8B-B14F-4D97-AF65-F5344CB8AC3E}">
        <p14:creationId xmlns:p14="http://schemas.microsoft.com/office/powerpoint/2010/main" val="160028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D51496EF-E626-4473-93DB-AFC5A95C56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DCB16B2C-F8F9-3134-9AB2-E94E999D62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BC327B89-4CA6-87DA-5743-96BD0056FC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851D7-7EBA-40E5-A917-202544E389B7}" type="datetimeFigureOut">
              <a:rPr lang="sl-SI" smtClean="0"/>
              <a:t>6. 10. 2025</a:t>
            </a:fld>
            <a:endParaRPr lang="sl-SI"/>
          </a:p>
        </p:txBody>
      </p:sp>
      <p:sp>
        <p:nvSpPr>
          <p:cNvPr id="5" name="Označba mesta noge 4">
            <a:extLst>
              <a:ext uri="{FF2B5EF4-FFF2-40B4-BE49-F238E27FC236}">
                <a16:creationId xmlns:a16="http://schemas.microsoft.com/office/drawing/2014/main" id="{2CAC0A76-AE90-B594-A5F0-9AE0BCDAEF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D0AFE522-9211-6BB0-9D47-FBA762630F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481D68-21BE-43F9-8B05-63EF295169BD}" type="slidenum">
              <a:rPr lang="sl-SI" smtClean="0"/>
              <a:t>‹#›</a:t>
            </a:fld>
            <a:endParaRPr lang="sl-SI"/>
          </a:p>
        </p:txBody>
      </p:sp>
    </p:spTree>
    <p:extLst>
      <p:ext uri="{BB962C8B-B14F-4D97-AF65-F5344CB8AC3E}">
        <p14:creationId xmlns:p14="http://schemas.microsoft.com/office/powerpoint/2010/main" val="151375884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info@drustvo-sever-lj.s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Slika 5" descr="Slika, ki vsebuje besede besedilo, zemljevid, knjiga&#10;&#10;Opis je samodejno ustvarjen">
            <a:extLst>
              <a:ext uri="{FF2B5EF4-FFF2-40B4-BE49-F238E27FC236}">
                <a16:creationId xmlns:a16="http://schemas.microsoft.com/office/drawing/2014/main" id="{7E9BEAB9-B532-FF42-C047-BFFA73F6054C}"/>
              </a:ext>
            </a:extLst>
          </p:cNvPr>
          <p:cNvPicPr>
            <a:picLocks noChangeAspect="1"/>
          </p:cNvPicPr>
          <p:nvPr/>
        </p:nvPicPr>
        <p:blipFill>
          <a:blip r:embed="rId2">
            <a:extLst>
              <a:ext uri="{28A0092B-C50C-407E-A947-70E740481C1C}">
                <a14:useLocalDpi xmlns:a14="http://schemas.microsoft.com/office/drawing/2010/main" val="0"/>
              </a:ext>
            </a:extLst>
          </a:blip>
          <a:srcRect t="8513" b="36305"/>
          <a:stretch>
            <a:fillRect/>
          </a:stretch>
        </p:blipFill>
        <p:spPr>
          <a:xfrm>
            <a:off x="2774707" y="0"/>
            <a:ext cx="9917251" cy="6857990"/>
          </a:xfrm>
          <a:prstGeom prst="rect">
            <a:avLst/>
          </a:prstGeom>
        </p:spPr>
      </p:pic>
      <p:sp>
        <p:nvSpPr>
          <p:cNvPr id="13" name="Rectangle 12">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Naslov 1">
            <a:extLst>
              <a:ext uri="{FF2B5EF4-FFF2-40B4-BE49-F238E27FC236}">
                <a16:creationId xmlns:a16="http://schemas.microsoft.com/office/drawing/2014/main" id="{AEF4FD2A-0F71-3060-1AED-A3C71542DA22}"/>
              </a:ext>
            </a:extLst>
          </p:cNvPr>
          <p:cNvSpPr>
            <a:spLocks noGrp="1"/>
          </p:cNvSpPr>
          <p:nvPr>
            <p:ph type="ctrTitle"/>
          </p:nvPr>
        </p:nvSpPr>
        <p:spPr>
          <a:xfrm>
            <a:off x="512711" y="1750264"/>
            <a:ext cx="5750099" cy="1685219"/>
          </a:xfrm>
        </p:spPr>
        <p:txBody>
          <a:bodyPr anchor="b">
            <a:normAutofit/>
          </a:bodyPr>
          <a:lstStyle/>
          <a:p>
            <a:pPr algn="l"/>
            <a:r>
              <a:rPr lang="sl-SI" sz="48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predstavitev knjige</a:t>
            </a:r>
          </a:p>
        </p:txBody>
      </p:sp>
      <p:sp>
        <p:nvSpPr>
          <p:cNvPr id="18" name="Rectangle 14">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Slika 6" descr="Slika, ki vsebuje besede emblem, simbol, logotip, rumena&#10;&#10;Opis je samodejno ustvarjen">
            <a:extLst>
              <a:ext uri="{FF2B5EF4-FFF2-40B4-BE49-F238E27FC236}">
                <a16:creationId xmlns:a16="http://schemas.microsoft.com/office/drawing/2014/main" id="{9D3956F0-C9E4-2391-09C9-BF845529CA47}"/>
              </a:ext>
            </a:extLst>
          </p:cNvPr>
          <p:cNvPicPr>
            <a:picLocks noChangeAspect="1"/>
          </p:cNvPicPr>
          <p:nvPr/>
        </p:nvPicPr>
        <p:blipFill>
          <a:blip r:embed="rId3"/>
          <a:stretch>
            <a:fillRect/>
          </a:stretch>
        </p:blipFill>
        <p:spPr>
          <a:xfrm>
            <a:off x="615562" y="5214373"/>
            <a:ext cx="1139109" cy="1046749"/>
          </a:xfrm>
          <a:prstGeom prst="rect">
            <a:avLst/>
          </a:prstGeom>
        </p:spPr>
      </p:pic>
      <p:sp>
        <p:nvSpPr>
          <p:cNvPr id="8" name="PoljeZBesedilom 7">
            <a:extLst>
              <a:ext uri="{FF2B5EF4-FFF2-40B4-BE49-F238E27FC236}">
                <a16:creationId xmlns:a16="http://schemas.microsoft.com/office/drawing/2014/main" id="{24EE8467-19CD-ABEB-C64B-96657ED8BA1A}"/>
              </a:ext>
            </a:extLst>
          </p:cNvPr>
          <p:cNvSpPr txBox="1"/>
          <p:nvPr/>
        </p:nvSpPr>
        <p:spPr>
          <a:xfrm>
            <a:off x="531114" y="3689461"/>
            <a:ext cx="763032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K</a:t>
            </a:r>
            <a:r>
              <a:rPr kumimoji="0" lang="sl-SI" sz="2000" b="0" i="0" u="none" strike="noStrike" kern="1200" cap="none" spc="0" normalizeH="0" baseline="0" noProof="0" dirty="0" err="1">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t>ongresna</a:t>
            </a:r>
            <a:r>
              <a:rPr kumimoji="0" lang="sl-SI" sz="2000" b="0" i="0" u="none" strike="noStrike" kern="1200" cap="none" spc="0" normalizeH="0" baseline="0" noProof="0" dirty="0">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t> dvorana Ministrstva za notranje zadeve, </a:t>
            </a:r>
            <a:br>
              <a:rPr kumimoji="0" lang="sl-SI" sz="2000" b="0" i="0" u="none" strike="noStrike" kern="1200" cap="none" spc="0" normalizeH="0" baseline="0" noProof="0" dirty="0">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br>
            <a:r>
              <a:rPr kumimoji="0" lang="sl-SI" sz="2000" b="0" i="0" u="none" strike="noStrike" kern="1200" cap="none" spc="0" normalizeH="0" baseline="0" noProof="0" dirty="0" err="1">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t>Litostrojska</a:t>
            </a:r>
            <a:r>
              <a:rPr kumimoji="0" lang="sl-SI" sz="2000" b="0" i="0" u="none" strike="noStrike" kern="1200" cap="none" spc="0" normalizeH="0" baseline="0" noProof="0" dirty="0">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t> cesta 54 v Ljubljani, </a:t>
            </a:r>
            <a:br>
              <a:rPr kumimoji="0" lang="sl-SI" sz="2000" b="0" i="0" u="none" strike="noStrike" kern="1200" cap="none" spc="0" normalizeH="0" baseline="0" noProof="0" dirty="0">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kumimoji="0" lang="sl-SI" sz="2000" b="0" i="0" u="none" strike="noStrike" kern="1200" cap="none" spc="0" normalizeH="0" baseline="0" noProof="0" dirty="0">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l-SI" sz="2000" b="0" i="0" u="none" strike="noStrike" kern="1200" cap="none" spc="0" normalizeH="0" baseline="0" noProof="0" dirty="0">
                <a:ln>
                  <a:noFill/>
                </a:ln>
                <a:solidFill>
                  <a:prstClr val="white"/>
                </a:solidFill>
                <a:effectLst/>
                <a:uLnTx/>
                <a:uFillTx/>
                <a:latin typeface="Cascadia Mono SemiBold" panose="020B0609020000020004" pitchFamily="49" charset="0"/>
                <a:ea typeface="Cascadia Mono SemiBold" panose="020B0609020000020004" pitchFamily="49" charset="0"/>
                <a:cs typeface="Cascadia Mono SemiBold" panose="020B0609020000020004" pitchFamily="49" charset="0"/>
              </a:rPr>
              <a:t>v ponedeljek, 20. oktobra 2025, ob 17. uri.</a:t>
            </a:r>
          </a:p>
        </p:txBody>
      </p:sp>
      <p:sp>
        <p:nvSpPr>
          <p:cNvPr id="10" name="Pravokotnik 9">
            <a:extLst>
              <a:ext uri="{FF2B5EF4-FFF2-40B4-BE49-F238E27FC236}">
                <a16:creationId xmlns:a16="http://schemas.microsoft.com/office/drawing/2014/main" id="{4450802D-56FB-1E8D-0A58-9EFB454A392D}"/>
              </a:ext>
            </a:extLst>
          </p:cNvPr>
          <p:cNvSpPr/>
          <p:nvPr/>
        </p:nvSpPr>
        <p:spPr>
          <a:xfrm>
            <a:off x="477980" y="504825"/>
            <a:ext cx="836470" cy="37349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l-SI"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PoljeZBesedilom 2">
            <a:extLst>
              <a:ext uri="{FF2B5EF4-FFF2-40B4-BE49-F238E27FC236}">
                <a16:creationId xmlns:a16="http://schemas.microsoft.com/office/drawing/2014/main" id="{D1BE66ED-92C8-0CE6-CF0C-B847F8B97810}"/>
              </a:ext>
            </a:extLst>
          </p:cNvPr>
          <p:cNvSpPr txBox="1"/>
          <p:nvPr/>
        </p:nvSpPr>
        <p:spPr>
          <a:xfrm>
            <a:off x="512711" y="562878"/>
            <a:ext cx="4282751" cy="1569660"/>
          </a:xfrm>
          <a:prstGeom prst="rect">
            <a:avLst/>
          </a:prstGeom>
          <a:noFill/>
        </p:spPr>
        <p:txBody>
          <a:bodyPr wrap="square" rtlCol="0">
            <a:spAutoFit/>
          </a:bodyPr>
          <a:lstStyle/>
          <a:p>
            <a:r>
              <a:rPr lang="sl-SI" sz="48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VABILO</a:t>
            </a:r>
          </a:p>
          <a:p>
            <a:r>
              <a:rPr lang="sl-SI" sz="48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na</a:t>
            </a:r>
          </a:p>
        </p:txBody>
      </p:sp>
      <p:sp>
        <p:nvSpPr>
          <p:cNvPr id="4" name="PoljeZBesedilom 3">
            <a:extLst>
              <a:ext uri="{FF2B5EF4-FFF2-40B4-BE49-F238E27FC236}">
                <a16:creationId xmlns:a16="http://schemas.microsoft.com/office/drawing/2014/main" id="{565C46EA-62D8-FA4F-E547-329170859927}"/>
              </a:ext>
            </a:extLst>
          </p:cNvPr>
          <p:cNvSpPr txBox="1"/>
          <p:nvPr/>
        </p:nvSpPr>
        <p:spPr>
          <a:xfrm>
            <a:off x="2021445" y="5606047"/>
            <a:ext cx="4264927" cy="369332"/>
          </a:xfrm>
          <a:prstGeom prst="rect">
            <a:avLst/>
          </a:prstGeom>
          <a:noFill/>
        </p:spPr>
        <p:txBody>
          <a:bodyPr wrap="square" rtlCol="0">
            <a:spAutoFit/>
          </a:bodyPr>
          <a:lstStyle/>
          <a:p>
            <a:r>
              <a:rPr lang="sl-SI"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in avtor, mag. Darko Repenšek</a:t>
            </a:r>
          </a:p>
        </p:txBody>
      </p:sp>
    </p:spTree>
    <p:extLst>
      <p:ext uri="{BB962C8B-B14F-4D97-AF65-F5344CB8AC3E}">
        <p14:creationId xmlns:p14="http://schemas.microsoft.com/office/powerpoint/2010/main" val="2273950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45000">
              <a:schemeClr val="accent3">
                <a:lumMod val="89000"/>
              </a:schemeClr>
            </a:gs>
            <a:gs pos="63000">
              <a:schemeClr val="accent3">
                <a:lumMod val="89000"/>
              </a:schemeClr>
            </a:gs>
            <a:gs pos="69000">
              <a:schemeClr val="accent3">
                <a:lumMod val="75000"/>
              </a:schemeClr>
            </a:gs>
            <a:gs pos="97000">
              <a:schemeClr val="accent3">
                <a:lumMod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2BB2C99-572C-7C99-0BF7-24C639378A40}"/>
              </a:ext>
            </a:extLst>
          </p:cNvPr>
          <p:cNvSpPr>
            <a:spLocks noGrp="1"/>
          </p:cNvSpPr>
          <p:nvPr>
            <p:ph type="title"/>
          </p:nvPr>
        </p:nvSpPr>
        <p:spPr>
          <a:xfrm>
            <a:off x="838200" y="365125"/>
            <a:ext cx="10515600" cy="2245995"/>
          </a:xfrm>
        </p:spPr>
        <p:txBody>
          <a:bodyPr>
            <a:normAutofit fontScale="90000"/>
          </a:bodyPr>
          <a:lstStyle/>
          <a:p>
            <a: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Knjiga Usodni rafal razkriva pretresljivo zgodbo, ki se odvija na presečišču slovenske zgodovine (v vojni za Slovenijo 1991), osebne drame in družbene refleksije. Rdeča nit resnične zgodbe je umor miličnika Stanka Straška. Avtor z izjemnim občutkom za podrobnosti in pripovedno močjo oriše dogodke, ki so zaznamovali posameznike in skupnost ter odpira pomembna vprašanja o resnici, odgovornosti in spominu.</a:t>
            </a:r>
            <a:br>
              <a:rPr lang="sl-SI" sz="2400" i="1" dirty="0">
                <a:latin typeface="Comic Sans MS" panose="030F0702030302020204" pitchFamily="66" charset="0"/>
              </a:rPr>
            </a:br>
            <a:endParaRPr lang="sl-SI" sz="2400" dirty="0"/>
          </a:p>
        </p:txBody>
      </p:sp>
      <p:sp>
        <p:nvSpPr>
          <p:cNvPr id="3" name="Označba mesta vsebine 2">
            <a:extLst>
              <a:ext uri="{FF2B5EF4-FFF2-40B4-BE49-F238E27FC236}">
                <a16:creationId xmlns:a16="http://schemas.microsoft.com/office/drawing/2014/main" id="{2511832D-C460-6267-34C7-B6466651F2C7}"/>
              </a:ext>
            </a:extLst>
          </p:cNvPr>
          <p:cNvSpPr>
            <a:spLocks noGrp="1"/>
          </p:cNvSpPr>
          <p:nvPr>
            <p:ph idx="1"/>
          </p:nvPr>
        </p:nvSpPr>
        <p:spPr>
          <a:xfrm>
            <a:off x="838200" y="2753359"/>
            <a:ext cx="10515600" cy="3820161"/>
          </a:xfrm>
        </p:spPr>
        <p:txBody>
          <a:bodyPr>
            <a:normAutofit lnSpcReduction="10000"/>
          </a:bodyPr>
          <a:lstStyle/>
          <a:p>
            <a:pPr marL="0" indent="0" algn="ctr">
              <a:buNone/>
            </a:pPr>
            <a: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Spremno besedo je knjigi dodal pisatelj, pesnik, esejist, dramatik in režiser </a:t>
            </a:r>
            <a:r>
              <a:rPr lang="sl-SI" sz="2000" b="1"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Vinko Möderndorfer</a:t>
            </a:r>
            <a: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 ki bo knjigo tudi z besedo pospremil na pot.</a:t>
            </a:r>
            <a:b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b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Veseli bomo Vaše prisotnosti na skupnem druženju, v katerem se bomo skozi literarni pogled in poglobljeni razmislek posvetili delu slovenske zgodovine, v katerem s(m)o slovenski organi za notranje zadeve - danes policija – odigrali eno najpomembnejših vlog. </a:t>
            </a:r>
            <a:b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marL="0" indent="0" algn="ctr">
              <a:buNone/>
            </a:pPr>
            <a:r>
              <a:rPr lang="sl-SI" sz="20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Prisrčno vabljeni!</a:t>
            </a:r>
          </a:p>
          <a:p>
            <a:pPr marL="0" indent="0" algn="ctr">
              <a:buNone/>
            </a:pPr>
            <a:endParaRPr lang="sl-SI" sz="16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marL="0" indent="0" algn="ctr">
              <a:buNone/>
            </a:pPr>
            <a:r>
              <a:rPr lang="sl-SI" sz="16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Zaradi posebnega protokola, ki velja za vstop na območje objekta MNZ vas prosimo, da svojo namero o udeležbi sporočite na naslov: </a:t>
            </a:r>
            <a:r>
              <a:rPr lang="sl-SI" sz="16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hlinkClick r:id="rId2">
                  <a:extLst>
                    <a:ext uri="{A12FA001-AC4F-418D-AE19-62706E023703}">
                      <ahyp:hlinkClr xmlns:ahyp="http://schemas.microsoft.com/office/drawing/2018/hyperlinkcolor" val="tx"/>
                    </a:ext>
                  </a:extLst>
                </a:hlinkClick>
              </a:rPr>
              <a:t>info@drustvo-sever-lj.si</a:t>
            </a:r>
            <a:r>
              <a:rPr lang="sl-SI" sz="16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oz</a:t>
            </a:r>
            <a:r>
              <a:rPr lang="sl-SI" sz="16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 na tel. št. </a:t>
            </a:r>
            <a:r>
              <a:rPr lang="sl-SI" sz="160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sekretarja društva 051 </a:t>
            </a:r>
            <a:r>
              <a:rPr lang="sl-SI" sz="1600" dirty="0">
                <a:solidFill>
                  <a:prstClr val="white"/>
                </a:solidFill>
                <a:latin typeface="Cascadia Mono SemiBold" panose="020B0609020000020004" pitchFamily="49" charset="0"/>
                <a:ea typeface="Cascadia Mono SemiBold" panose="020B0609020000020004" pitchFamily="49" charset="0"/>
                <a:cs typeface="Cascadia Mono SemiBold" panose="020B0609020000020004" pitchFamily="49" charset="0"/>
              </a:rPr>
              <a:t>300 517.   </a:t>
            </a:r>
          </a:p>
        </p:txBody>
      </p:sp>
    </p:spTree>
    <p:extLst>
      <p:ext uri="{BB962C8B-B14F-4D97-AF65-F5344CB8AC3E}">
        <p14:creationId xmlns:p14="http://schemas.microsoft.com/office/powerpoint/2010/main" val="406998251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{7684650D-EC21-4970-8557-E93FB7F9A728}TF62d0d592-7ac2-4846-a919-75806e8bead403ef5b11-4e694e7d8d06</Template>
  <TotalTime>247</TotalTime>
  <Words>226</Words>
  <Application>Microsoft Office PowerPoint</Application>
  <PresentationFormat>Širokozaslonsko</PresentationFormat>
  <Paragraphs>11</Paragraphs>
  <Slides>2</Slides>
  <Notes>0</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2</vt:i4>
      </vt:variant>
    </vt:vector>
  </HeadingPairs>
  <TitlesOfParts>
    <vt:vector size="8" baseType="lpstr">
      <vt:lpstr>Arial</vt:lpstr>
      <vt:lpstr>Calibri</vt:lpstr>
      <vt:lpstr>Calibri Light</vt:lpstr>
      <vt:lpstr>Cascadia Mono SemiBold</vt:lpstr>
      <vt:lpstr>Comic Sans MS</vt:lpstr>
      <vt:lpstr>Officeova tema</vt:lpstr>
      <vt:lpstr>predstavitev knjige</vt:lpstr>
      <vt:lpstr>Knjiga Usodni rafal razkriva pretresljivo zgodbo, ki se odvija na presečišču slovenske zgodovine (v vojni za Slovenijo 1991), osebne drame in družbene refleksije. Rdeča nit resnične zgodbe je umor miličnika Stanka Straška. Avtor z izjemnim občutkom za podrobnosti in pripovedno močjo oriše dogodke, ki so zaznamovali posameznike in skupnost ter odpira pomembna vprašanja o resnici, odgovornosti in spominu.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Spoštovani. Vljudno Vas vabimo na predstavitev nove knjige Darka Repenška Usodni rafal.  Predstavitev bo v ___, __. oktobra 2025, ob 16. uri,  v kongresni dvorani Ministrstva za notranje zadeve  na Litostrojski cesti 54 v Ljubljani.  Spremno besedo je knjigi dodal pisatelj, pesnik, esejist, dramatik in režiser Vinko Möderndorfer, ki bo knjigo tudi z besedo pospremil na pot.  Veseli bomo Vaše prisotnosti in skupnega druženja, posvečenega zgodovini, literaturi in poglobljenemu razmisleku. Prisrčno vabljeni!   Policijsko veteransko društvo Sever Ljubljana in avtor knjige</dc:title>
  <dc:creator>Emerik Peterka</dc:creator>
  <cp:lastModifiedBy>Emerik Peterka</cp:lastModifiedBy>
  <cp:revision>6</cp:revision>
  <cp:lastPrinted>2025-09-27T13:31:51Z</cp:lastPrinted>
  <dcterms:created xsi:type="dcterms:W3CDTF">2025-09-27T12:38:47Z</dcterms:created>
  <dcterms:modified xsi:type="dcterms:W3CDTF">2025-10-06T06:47:22Z</dcterms:modified>
</cp:coreProperties>
</file>